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76" r:id="rId4"/>
    <p:sldId id="258" r:id="rId5"/>
    <p:sldId id="277" r:id="rId6"/>
    <p:sldId id="278" r:id="rId7"/>
    <p:sldId id="279" r:id="rId8"/>
    <p:sldId id="280" r:id="rId9"/>
    <p:sldId id="285" r:id="rId10"/>
    <p:sldId id="286" r:id="rId11"/>
    <p:sldId id="281" r:id="rId12"/>
    <p:sldId id="283" r:id="rId13"/>
    <p:sldId id="287" r:id="rId14"/>
    <p:sldId id="289" r:id="rId15"/>
    <p:sldId id="290" r:id="rId16"/>
    <p:sldId id="291" r:id="rId17"/>
    <p:sldId id="292" r:id="rId18"/>
    <p:sldId id="294" r:id="rId19"/>
    <p:sldId id="293" r:id="rId20"/>
    <p:sldId id="295" r:id="rId21"/>
    <p:sldId id="288" r:id="rId22"/>
    <p:sldId id="299" r:id="rId23"/>
    <p:sldId id="296" r:id="rId24"/>
    <p:sldId id="297" r:id="rId25"/>
    <p:sldId id="260" r:id="rId26"/>
    <p:sldId id="298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3" r:id="rId39"/>
    <p:sldId id="274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3" autoAdjust="0"/>
  </p:normalViewPr>
  <p:slideViewPr>
    <p:cSldViewPr>
      <p:cViewPr>
        <p:scale>
          <a:sx n="66" d="100"/>
          <a:sy n="66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46B6E-2ABA-44F1-860F-1BB5E847260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4D632-231D-4F59-B5E7-E43EFAF111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100ABB-5314-4D04-824F-9C1D7B96315D}" type="slidenum">
              <a:rPr lang="ru-RU"/>
              <a:pPr/>
              <a:t>18</a:t>
            </a:fld>
            <a:endParaRPr lang="ru-RU"/>
          </a:p>
        </p:txBody>
      </p:sp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512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B5672E7-6679-4013-B994-EEA8C4345B7E}" type="slidenum">
              <a:rPr lang="ru-RU" sz="1200">
                <a:latin typeface="+mn-lt"/>
                <a:cs typeface="+mn-cs"/>
              </a:rPr>
              <a:pPr algn="r">
                <a:defRPr/>
              </a:pPr>
              <a:t>18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4EF5D-FBB3-4E4F-8FF2-81D1566A51C2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7225B-D65B-4789-8A8C-A71AE31B4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64F65-E170-45C9-B5FF-38BA6464EE69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D3640-DA58-4B3E-B79E-42D512B32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18A59-3417-4D09-B691-20A0DC3CCEE7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AB951-695C-4D6B-A6E5-CD948781F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8154F-C496-4A8D-A672-0492FE19F115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547B6-9740-4DAE-B39F-8D1CA820E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5435-1175-41FA-83ED-C6D271BC230E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9CBAD-42C7-44D1-88CC-BBB5F8134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F71A-B281-4916-8D87-3BEBE3A455A7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A27F6-E76E-4C3B-B4E3-B4631A671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4D909-9CBF-4DA1-8467-8FC56338FCBB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6D1AC-AC4F-4A7C-85BD-04D934C3A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3E0D8-B06E-4A6A-B69C-C516AA82A15F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7B774-E9CC-44EF-A27A-0D94707E5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28421-C605-4825-B7FF-0FB2096639BE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EFB4E-56D9-48CB-B603-BAABA1B55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F4724-E19D-4F43-83CB-625644E5FC0C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8ED3F-4883-44D9-A163-E61D3835B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FACB7-4504-4A22-B300-627A08A062C8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8B049-F3B6-4C00-9457-6778B8F8C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04C73A-4974-44EA-8365-F5BB13D4C404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50A88F-6612-4E7A-83B4-7D2DE4056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851275" y="4365625"/>
            <a:ext cx="4340225" cy="17287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ru-RU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5 класс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1692275" y="620688"/>
            <a:ext cx="6624638" cy="314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57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Русская литературная </a:t>
            </a:r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сказка </a:t>
            </a:r>
          </a:p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.А.Погорельский</a:t>
            </a:r>
          </a:p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«Чёрная </a:t>
            </a:r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курица, или Подземные </a:t>
            </a:r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жители»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2411413" y="260350"/>
            <a:ext cx="48974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3315" name="Содержимое 5" descr="Пансион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60350"/>
            <a:ext cx="8293100" cy="6359525"/>
          </a:xfrm>
        </p:spPr>
      </p:pic>
      <p:sp>
        <p:nvSpPr>
          <p:cNvPr id="4" name="Дата 3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D3B6A1E-6E1E-40BF-98EE-B4A59FE9087F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30.11.2015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7914106-7010-43C1-85CE-B5A6552476C8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3318" name="Рисунок 6" descr="Карета_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563" y="51435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rtg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288" y="1419225"/>
            <a:ext cx="3816350" cy="4602163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pic>
        <p:nvPicPr>
          <p:cNvPr id="5" name="Рисунок 4" descr="image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463" y="1412875"/>
            <a:ext cx="3651250" cy="4591050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042988" y="404813"/>
            <a:ext cx="67691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Причёски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Мужская                                   Женская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850096fbf0a02e8d1142e70bef9d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8175" y="476250"/>
            <a:ext cx="4967288" cy="5448300"/>
          </a:xfrm>
          <a:ln>
            <a:solidFill>
              <a:schemeClr val="bg2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55650" y="333375"/>
            <a:ext cx="7772400" cy="647700"/>
          </a:xfrm>
        </p:spPr>
        <p:txBody>
          <a:bodyPr/>
          <a:lstStyle/>
          <a:p>
            <a:r>
              <a:rPr lang="ru-RU" sz="4400" dirty="0">
                <a:solidFill>
                  <a:srgbClr val="C00000"/>
                </a:solidFill>
              </a:rPr>
              <a:t>Словарная работа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95288" y="981075"/>
            <a:ext cx="8353425" cy="561657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Дортуары</a:t>
            </a:r>
            <a:r>
              <a:rPr lang="ru-RU" sz="2600" dirty="0">
                <a:solidFill>
                  <a:schemeClr val="tx1"/>
                </a:solidFill>
              </a:rPr>
              <a:t> – спальные комнаты.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Букли</a:t>
            </a:r>
            <a:r>
              <a:rPr lang="ru-RU" sz="2600" dirty="0">
                <a:solidFill>
                  <a:schemeClr val="tx1"/>
                </a:solidFill>
              </a:rPr>
              <a:t>  - кольца завитых волос, локоны.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Тупей</a:t>
            </a:r>
            <a:r>
              <a:rPr lang="ru-RU" sz="2600" dirty="0">
                <a:solidFill>
                  <a:schemeClr val="tx1"/>
                </a:solidFill>
              </a:rPr>
              <a:t> – старинная причёска – взбитый хохол на голове.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Вакации</a:t>
            </a:r>
            <a:r>
              <a:rPr lang="ru-RU" sz="2600" dirty="0">
                <a:solidFill>
                  <a:schemeClr val="tx1"/>
                </a:solidFill>
              </a:rPr>
              <a:t> – каникулярное время.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Шиньон </a:t>
            </a:r>
            <a:r>
              <a:rPr lang="ru-RU" sz="2600" dirty="0">
                <a:solidFill>
                  <a:schemeClr val="tx1"/>
                </a:solidFill>
              </a:rPr>
              <a:t> - женская причёска, обычно из накладных волос.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Салоп </a:t>
            </a:r>
            <a:r>
              <a:rPr lang="ru-RU" sz="2600" dirty="0">
                <a:solidFill>
                  <a:schemeClr val="tx1"/>
                </a:solidFill>
              </a:rPr>
              <a:t>– широкое дамское пальто.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Империал</a:t>
            </a:r>
            <a:r>
              <a:rPr lang="ru-RU" sz="2600" dirty="0">
                <a:solidFill>
                  <a:schemeClr val="tx1"/>
                </a:solidFill>
              </a:rPr>
              <a:t> – золотая монета.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Фрак</a:t>
            </a:r>
            <a:r>
              <a:rPr lang="ru-RU" sz="2600" dirty="0">
                <a:solidFill>
                  <a:schemeClr val="tx1"/>
                </a:solidFill>
              </a:rPr>
              <a:t> – род сюртука  вырезанными спереди пополам и длинными узкими фалдами сзади.</a:t>
            </a:r>
          </a:p>
          <a:p>
            <a:pPr algn="l">
              <a:lnSpc>
                <a:spcPct val="80000"/>
              </a:lnSpc>
            </a:pPr>
            <a:r>
              <a:rPr lang="ru-RU" sz="2600" b="1" i="1" u="sng" dirty="0">
                <a:solidFill>
                  <a:schemeClr val="tx1"/>
                </a:solidFill>
              </a:rPr>
              <a:t>Изразец </a:t>
            </a:r>
            <a:r>
              <a:rPr lang="ru-RU" sz="2600" dirty="0">
                <a:solidFill>
                  <a:schemeClr val="tx1"/>
                </a:solidFill>
              </a:rPr>
              <a:t>– плитка из  обожжённой глины, для облицовки стен, печей, обычно покрытая с лицевой стороны глазурью, кафель.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Тест на знание текс</a:t>
            </a:r>
            <a:r>
              <a:rPr lang="ru-RU" i="1" dirty="0" smtClean="0"/>
              <a:t>та</a:t>
            </a:r>
            <a:endParaRPr lang="ru-RU" i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В каком городе происходило действие?</a:t>
            </a:r>
          </a:p>
          <a:p>
            <a:pPr marL="514350" indent="-514350">
              <a:buFontTx/>
              <a:buChar char="-"/>
            </a:pPr>
            <a:r>
              <a:rPr lang="ru-RU" sz="2800" dirty="0" smtClean="0"/>
              <a:t>Москва</a:t>
            </a:r>
          </a:p>
          <a:p>
            <a:pPr marL="514350" indent="-514350">
              <a:buFontTx/>
              <a:buChar char="-"/>
            </a:pPr>
            <a:r>
              <a:rPr lang="ru-RU" sz="2800" dirty="0" smtClean="0"/>
              <a:t>Петербург</a:t>
            </a:r>
          </a:p>
          <a:p>
            <a:pPr marL="514350" indent="-514350">
              <a:buFontTx/>
              <a:buChar char="-"/>
            </a:pPr>
            <a:r>
              <a:rPr lang="ru-RU" sz="2800" dirty="0" smtClean="0"/>
              <a:t>Тверь</a:t>
            </a:r>
          </a:p>
          <a:p>
            <a:pPr marL="514350" indent="-514350">
              <a:buNone/>
            </a:pPr>
            <a:r>
              <a:rPr lang="ru-RU" sz="2800" dirty="0" smtClean="0"/>
              <a:t>2. Что являлось для Алеши наибольшим утешением в выходные и праздничные дни?</a:t>
            </a:r>
          </a:p>
          <a:p>
            <a:pPr marL="514350" indent="-514350">
              <a:buFontTx/>
              <a:buChar char="-"/>
            </a:pPr>
            <a:r>
              <a:rPr lang="ru-RU" sz="2800" dirty="0" smtClean="0"/>
              <a:t>чтение книг</a:t>
            </a:r>
          </a:p>
          <a:p>
            <a:pPr marL="514350" indent="-514350">
              <a:buFontTx/>
              <a:buChar char="-"/>
            </a:pPr>
            <a:r>
              <a:rPr lang="ru-RU" sz="2800" dirty="0" smtClean="0"/>
              <a:t>прогулка по двору </a:t>
            </a:r>
          </a:p>
          <a:p>
            <a:pPr marL="514350" indent="-514350">
              <a:buFontTx/>
              <a:buChar char="-"/>
            </a:pPr>
            <a:r>
              <a:rPr lang="ru-RU" sz="2800" dirty="0" smtClean="0"/>
              <a:t>сон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Тест на знание текста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3.Что пришлось отдать кухарке за спасение курицы?</a:t>
            </a:r>
          </a:p>
          <a:p>
            <a:pPr>
              <a:buFontTx/>
              <a:buChar char="-"/>
            </a:pPr>
            <a:r>
              <a:rPr lang="ru-RU" sz="2800" dirty="0" smtClean="0"/>
              <a:t>серебряные монеты</a:t>
            </a:r>
          </a:p>
          <a:p>
            <a:pPr>
              <a:buFontTx/>
              <a:buChar char="-"/>
            </a:pPr>
            <a:r>
              <a:rPr lang="ru-RU" sz="2800" dirty="0" smtClean="0"/>
              <a:t>драгоценный камень</a:t>
            </a:r>
          </a:p>
          <a:p>
            <a:pPr>
              <a:buFontTx/>
              <a:buChar char="-"/>
            </a:pPr>
            <a:r>
              <a:rPr lang="ru-RU" sz="2800" dirty="0" smtClean="0"/>
              <a:t>империал (золотая монета)</a:t>
            </a:r>
          </a:p>
          <a:p>
            <a:pPr>
              <a:buNone/>
            </a:pPr>
            <a:r>
              <a:rPr lang="ru-RU" dirty="0" smtClean="0"/>
              <a:t>4</a:t>
            </a:r>
            <a:r>
              <a:rPr lang="ru-RU" sz="2800" dirty="0" smtClean="0"/>
              <a:t>. Кем была курица Чернушка в Подземном городе?</a:t>
            </a:r>
          </a:p>
          <a:p>
            <a:pPr>
              <a:buFontTx/>
              <a:buChar char="-"/>
            </a:pPr>
            <a:r>
              <a:rPr lang="ru-RU" sz="2800" dirty="0" smtClean="0"/>
              <a:t>Король</a:t>
            </a:r>
          </a:p>
          <a:p>
            <a:pPr>
              <a:buFontTx/>
              <a:buChar char="-"/>
            </a:pPr>
            <a:r>
              <a:rPr lang="ru-RU" sz="2800" dirty="0" smtClean="0"/>
              <a:t>министр</a:t>
            </a:r>
          </a:p>
          <a:p>
            <a:pPr>
              <a:buFontTx/>
              <a:buChar char="-"/>
            </a:pPr>
            <a:r>
              <a:rPr lang="ru-RU" sz="2800" dirty="0" smtClean="0"/>
              <a:t>конюх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Тест на знание текст</a:t>
            </a:r>
            <a:r>
              <a:rPr lang="ru-RU" i="1" dirty="0" smtClean="0"/>
              <a:t>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5. </a:t>
            </a:r>
            <a:r>
              <a:rPr lang="ru-RU" sz="2800" dirty="0" smtClean="0"/>
              <a:t>Что получил Алеша в подарок от короля?</a:t>
            </a:r>
          </a:p>
          <a:p>
            <a:pPr>
              <a:buFontTx/>
              <a:buChar char="-"/>
            </a:pPr>
            <a:r>
              <a:rPr lang="ru-RU" sz="2800" dirty="0" smtClean="0"/>
              <a:t>редкая книга</a:t>
            </a:r>
          </a:p>
          <a:p>
            <a:pPr>
              <a:buFontTx/>
              <a:buChar char="-"/>
            </a:pPr>
            <a:r>
              <a:rPr lang="ru-RU" sz="2800" dirty="0" smtClean="0"/>
              <a:t>конопляное семечко</a:t>
            </a:r>
          </a:p>
          <a:p>
            <a:pPr>
              <a:buFontTx/>
              <a:buChar char="-"/>
            </a:pPr>
            <a:r>
              <a:rPr lang="ru-RU" sz="2800" dirty="0" smtClean="0"/>
              <a:t>монеты</a:t>
            </a:r>
          </a:p>
          <a:p>
            <a:pPr>
              <a:buNone/>
            </a:pPr>
            <a:r>
              <a:rPr lang="ru-RU" sz="2800" dirty="0" smtClean="0"/>
              <a:t>6. Сколько раз курица приходила ночью к Алеше? </a:t>
            </a:r>
          </a:p>
          <a:p>
            <a:pPr>
              <a:buFontTx/>
              <a:buChar char="-"/>
            </a:pPr>
            <a:r>
              <a:rPr lang="ru-RU" sz="2800" dirty="0" smtClean="0"/>
              <a:t>4 раза</a:t>
            </a:r>
          </a:p>
          <a:p>
            <a:pPr>
              <a:buFontTx/>
              <a:buChar char="-"/>
            </a:pPr>
            <a:r>
              <a:rPr lang="ru-RU" sz="2800" dirty="0" smtClean="0"/>
              <a:t>6 раз</a:t>
            </a:r>
          </a:p>
          <a:p>
            <a:pPr>
              <a:buFontTx/>
              <a:buChar char="-"/>
            </a:pPr>
            <a:r>
              <a:rPr lang="ru-RU" dirty="0" smtClean="0"/>
              <a:t>2 раза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907_127211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875" y="908050"/>
            <a:ext cx="3455988" cy="3487738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411413" y="4581525"/>
            <a:ext cx="38893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Империал Екатерины </a:t>
            </a:r>
            <a:r>
              <a:rPr lang="en-US" sz="2400" b="1" dirty="0">
                <a:latin typeface="+mj-lt"/>
                <a:cs typeface="+mn-cs"/>
              </a:rPr>
              <a:t>II</a:t>
            </a:r>
            <a:endParaRPr lang="ru-RU" sz="2400" b="1" dirty="0">
              <a:latin typeface="+mj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28625" y="4581128"/>
            <a:ext cx="8429625" cy="1675210"/>
          </a:xfrm>
        </p:spPr>
        <p:txBody>
          <a:bodyPr anchorCtr="0"/>
          <a:lstStyle/>
          <a:p>
            <a:r>
              <a:rPr lang="ru-RU" sz="2800" b="1" dirty="0">
                <a:solidFill>
                  <a:schemeClr val="tx1"/>
                </a:solidFill>
              </a:rPr>
              <a:t>Нравственные уроки жизни.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Анализ сказки А. Погорельского 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«</a:t>
            </a:r>
            <a:r>
              <a:rPr lang="ru-RU" sz="2800" b="1" dirty="0">
                <a:solidFill>
                  <a:schemeClr val="tx1"/>
                </a:solidFill>
              </a:rPr>
              <a:t>Чёрная курица,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или Подземные жители»</a:t>
            </a:r>
          </a:p>
        </p:txBody>
      </p:sp>
      <p:pic>
        <p:nvPicPr>
          <p:cNvPr id="7171" name="Picture 2" descr="H:\Documents and Settings\Aida\Рабочий стол\клипарты рамки фончики\kniga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333375"/>
            <a:ext cx="40957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611188" y="1916113"/>
            <a:ext cx="748982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buFontTx/>
              <a:buAutoNum type="arabicPeriod"/>
            </a:pPr>
            <a:r>
              <a:rPr lang="ru-RU" sz="4400" b="1" dirty="0" smtClean="0"/>
              <a:t>Где </a:t>
            </a:r>
            <a:r>
              <a:rPr lang="ru-RU" sz="4400" b="1" dirty="0"/>
              <a:t>и когда происходит </a:t>
            </a:r>
            <a:endParaRPr lang="ru-RU" sz="4400" b="1" dirty="0" smtClean="0"/>
          </a:p>
          <a:p>
            <a:pPr marL="342900" indent="-342900"/>
            <a:r>
              <a:rPr lang="ru-RU" sz="4400" b="1" dirty="0" smtClean="0"/>
              <a:t>действие </a:t>
            </a:r>
            <a:r>
              <a:rPr lang="ru-RU" sz="4400" b="1" dirty="0"/>
              <a:t>сказки? </a:t>
            </a:r>
          </a:p>
          <a:p>
            <a:pPr marL="342900" indent="-342900"/>
            <a:r>
              <a:rPr lang="ru-RU" sz="4400" b="1" dirty="0" smtClean="0"/>
              <a:t>2. Кто </a:t>
            </a:r>
            <a:r>
              <a:rPr lang="ru-RU" sz="4400" b="1" dirty="0"/>
              <a:t>главный герой сказки? </a:t>
            </a:r>
          </a:p>
          <a:p>
            <a:pPr marL="342900" indent="-342900"/>
            <a:r>
              <a:rPr lang="ru-RU" sz="4400" b="1" dirty="0" smtClean="0"/>
              <a:t>3.Что </a:t>
            </a:r>
            <a:r>
              <a:rPr lang="ru-RU" sz="4400" b="1" dirty="0"/>
              <a:t>мы о нем узнали? </a:t>
            </a:r>
          </a:p>
          <a:p>
            <a:pPr marL="342900" indent="-342900"/>
            <a:r>
              <a:rPr lang="ru-RU" sz="4400" b="1" dirty="0" smtClean="0"/>
              <a:t>4.Как </a:t>
            </a:r>
            <a:r>
              <a:rPr lang="ru-RU" sz="4400" b="1" dirty="0"/>
              <a:t>чувствует себя </a:t>
            </a:r>
            <a:r>
              <a:rPr lang="ru-RU" sz="4400" b="1" dirty="0" smtClean="0"/>
              <a:t>Алеша</a:t>
            </a:r>
          </a:p>
          <a:p>
            <a:pPr marL="342900" indent="-342900"/>
            <a:r>
              <a:rPr lang="ru-RU" sz="4400" b="1" dirty="0" smtClean="0"/>
              <a:t> </a:t>
            </a:r>
            <a:r>
              <a:rPr lang="ru-RU" sz="4400" b="1" dirty="0"/>
              <a:t>в пансионе? </a:t>
            </a:r>
          </a:p>
          <a:p>
            <a:pPr marL="342900" indent="-342900"/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3"/>
          <p:cNvGrpSpPr>
            <a:grpSpLocks/>
          </p:cNvGrpSpPr>
          <p:nvPr/>
        </p:nvGrpSpPr>
        <p:grpSpPr bwMode="auto">
          <a:xfrm>
            <a:off x="179388" y="620713"/>
            <a:ext cx="4213225" cy="5602287"/>
            <a:chOff x="270" y="450"/>
            <a:chExt cx="2654" cy="3529"/>
          </a:xfrm>
        </p:grpSpPr>
        <p:pic>
          <p:nvPicPr>
            <p:cNvPr id="14339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0" y="450"/>
              <a:ext cx="2654" cy="352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340" name="Text Box 5"/>
            <p:cNvSpPr txBox="1">
              <a:spLocks noChangeArrowheads="1"/>
            </p:cNvSpPr>
            <p:nvPr/>
          </p:nvSpPr>
          <p:spPr bwMode="auto">
            <a:xfrm>
              <a:off x="270" y="450"/>
              <a:ext cx="2654" cy="352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4500563" y="484188"/>
            <a:ext cx="42481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31775"/>
            <a:r>
              <a:rPr lang="ru-RU"/>
              <a:t>      Настоящее имя Погорельского - Алексей Алексеевич Перовский. Антоний Погорельский – это псевдоним. </a:t>
            </a:r>
          </a:p>
          <a:p>
            <a:pPr indent="231775"/>
            <a:r>
              <a:rPr lang="ru-RU"/>
              <a:t>     Фамилию </a:t>
            </a:r>
            <a:r>
              <a:rPr lang="ru-RU" b="1"/>
              <a:t>Погорельский</a:t>
            </a:r>
            <a:r>
              <a:rPr lang="ru-RU"/>
              <a:t> Алексей Алексеевич Перовский взял себе в честь села Погорельцы, где он жил. </a:t>
            </a:r>
          </a:p>
          <a:p>
            <a:pPr indent="231775"/>
            <a:r>
              <a:rPr lang="ru-RU"/>
              <a:t>     Годы его жизни: 1787-1836. Он был старше А. С. Пушкина и В. А. Жуковского.</a:t>
            </a:r>
          </a:p>
          <a:p>
            <a:pPr indent="231775"/>
            <a:r>
              <a:rPr lang="ru-RU"/>
              <a:t>      Это был один из образованнейших людей России, участво­вал в войне 1812 года.      </a:t>
            </a:r>
          </a:p>
          <a:p>
            <a:pPr indent="231775"/>
            <a:r>
              <a:rPr lang="ru-RU"/>
              <a:t>      Сказку «Черная курица, или Подземные жители» Погорельский написал в 1829 году для своего десяти­летнего племянника Алеши, который впоследствии стал замечательным русским поэтом Алексеем Константиновичем Толстым.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rgbClr val="C00000"/>
                </a:solidFill>
              </a:rPr>
              <a:t>Скромный</a:t>
            </a:r>
            <a:r>
              <a:rPr lang="ru-RU" dirty="0" smtClean="0"/>
              <a:t> – такой, </a:t>
            </a:r>
            <a:r>
              <a:rPr lang="ru-RU" dirty="0" smtClean="0"/>
              <a:t>что не </a:t>
            </a:r>
            <a:r>
              <a:rPr lang="ru-RU" dirty="0" smtClean="0"/>
              <a:t>стремится выказывать свои качества, достоинства, заслуг, лишенный высокомерия и заносчивости.                 (Д.Н. Ушаков)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71550" y="260350"/>
            <a:ext cx="7772400" cy="720725"/>
          </a:xfrm>
        </p:spPr>
        <p:txBody>
          <a:bodyPr/>
          <a:lstStyle/>
          <a:p>
            <a:r>
              <a:rPr lang="ru-RU" sz="4400" b="1" i="1" dirty="0">
                <a:solidFill>
                  <a:srgbClr val="C00000"/>
                </a:solidFill>
              </a:rPr>
              <a:t>Качества Алеши</a:t>
            </a: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859338" y="981075"/>
            <a:ext cx="3960812" cy="5616575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1.Добрый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2.Жестокий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3.Ласковый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4.Упрямый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5.Общительный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6. Самолюбивый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7.Гордый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8.Дерзкий 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9.Любознательный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10.Застенчивый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11.Непослушный</a:t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>12.Скромный</a:t>
            </a:r>
          </a:p>
        </p:txBody>
      </p:sp>
      <p:pic>
        <p:nvPicPr>
          <p:cNvPr id="16393" name="Содержимое 5" descr="Курица (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3544888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560387"/>
          </a:xfrm>
        </p:spPr>
        <p:txBody>
          <a:bodyPr anchorCtr="0"/>
          <a:lstStyle/>
          <a:p>
            <a:r>
              <a:rPr lang="ru-RU" sz="5100" b="1">
                <a:solidFill>
                  <a:schemeClr val="hlink"/>
                </a:solidFill>
                <a:latin typeface="Monotype Corsiva" pitchFamily="66" charset="0"/>
              </a:rPr>
              <a:t>Характер Алеши</a:t>
            </a:r>
          </a:p>
        </p:txBody>
      </p:sp>
      <p:pic>
        <p:nvPicPr>
          <p:cNvPr id="6147" name="Picture 2" descr="C:\WINDOWS\Рабочий стол\2009_03_12\Мальчик с волчк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836613"/>
            <a:ext cx="3048000" cy="2117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graphicFrame>
        <p:nvGraphicFramePr>
          <p:cNvPr id="6169" name="Group 25"/>
          <p:cNvGraphicFramePr>
            <a:graphicFrameLocks noGrp="1"/>
          </p:cNvGraphicFramePr>
          <p:nvPr>
            <p:ph idx="4294967295"/>
          </p:nvPr>
        </p:nvGraphicFramePr>
        <p:xfrm>
          <a:off x="1187450" y="2997200"/>
          <a:ext cx="7210425" cy="3600450"/>
        </p:xfrm>
        <a:graphic>
          <a:graphicData uri="http://schemas.openxmlformats.org/drawingml/2006/table">
            <a:tbl>
              <a:tblPr/>
              <a:tblGrid>
                <a:gridCol w="3570288"/>
                <a:gridCol w="3640137"/>
              </a:tblGrid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До получения семечка…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Имея семечко…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6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1.Добрый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3.Ласковый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5.Общительный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12.Скромный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10.Застенчивый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9.Любознательный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2.Жестокий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4.Упрямый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11.Непослушный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6. Самолюбивый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7.Гордый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8.Дерзкий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rgbClr val="C00000"/>
                </a:solidFill>
              </a:rPr>
              <a:t>Самопожертвование</a:t>
            </a:r>
            <a:r>
              <a:rPr lang="ru-RU" dirty="0" smtClean="0"/>
              <a:t> – поступок человека, который может пожертвовать очень многим (даже своей жизнью), чтобы спасти кого-то (что-то).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u="sng" dirty="0" smtClean="0">
                <a:solidFill>
                  <a:srgbClr val="C00000"/>
                </a:solidFill>
              </a:rPr>
              <a:t>Предательство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поступок человека, который спасая себя, подвергает смертельной опасности других.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</a:rPr>
              <a:t>Найти в тексте слова, помогающие нам назвать, оценить, понять человека и его поступки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4984"/>
            <a:ext cx="4040188" cy="1152128"/>
          </a:xfrm>
        </p:spPr>
        <p:txBody>
          <a:bodyPr/>
          <a:lstStyle/>
          <a:p>
            <a:pPr algn="ctr"/>
            <a:r>
              <a:rPr lang="ru-RU" dirty="0" smtClean="0"/>
              <a:t>Самопожертвование</a:t>
            </a:r>
          </a:p>
          <a:p>
            <a:pPr algn="ctr"/>
            <a:r>
              <a:rPr lang="ru-RU" dirty="0" smtClean="0"/>
              <a:t>(ДОБРОДЕТЕЛЬ)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356992"/>
            <a:ext cx="4041775" cy="1080120"/>
          </a:xfrm>
        </p:spPr>
        <p:txBody>
          <a:bodyPr/>
          <a:lstStyle/>
          <a:p>
            <a:pPr algn="ctr"/>
            <a:r>
              <a:rPr lang="ru-RU" dirty="0" smtClean="0"/>
              <a:t>Предательство</a:t>
            </a:r>
          </a:p>
          <a:p>
            <a:pPr algn="ctr"/>
            <a:r>
              <a:rPr lang="ru-RU" dirty="0" smtClean="0"/>
              <a:t>(ПОРОКИ)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4"/>
          <p:cNvSpPr>
            <a:spLocks noChangeArrowheads="1"/>
          </p:cNvSpPr>
          <p:nvPr/>
        </p:nvSpPr>
        <p:spPr bwMode="auto">
          <a:xfrm>
            <a:off x="1907705" y="1707945"/>
            <a:ext cx="568863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/>
              <a:t>Сочувствие</a:t>
            </a:r>
          </a:p>
          <a:p>
            <a:pPr algn="ctr"/>
            <a:r>
              <a:rPr lang="ru-RU" sz="2400" b="1" dirty="0"/>
              <a:t>Симпатия </a:t>
            </a:r>
          </a:p>
          <a:p>
            <a:pPr algn="ctr"/>
            <a:r>
              <a:rPr lang="ru-RU" sz="2400" b="1" dirty="0"/>
              <a:t>Восхищение</a:t>
            </a:r>
          </a:p>
          <a:p>
            <a:pPr algn="ctr"/>
            <a:r>
              <a:rPr lang="ru-RU" sz="2400" b="1" dirty="0"/>
              <a:t>Недоумение </a:t>
            </a:r>
          </a:p>
          <a:p>
            <a:pPr algn="ctr"/>
            <a:r>
              <a:rPr lang="ru-RU" sz="2400" b="1" dirty="0"/>
              <a:t>Досада </a:t>
            </a:r>
          </a:p>
          <a:p>
            <a:pPr algn="ctr"/>
            <a:r>
              <a:rPr lang="ru-RU" sz="2400" b="1" dirty="0"/>
              <a:t>Растерянность </a:t>
            </a:r>
          </a:p>
          <a:p>
            <a:pPr algn="ctr"/>
            <a:r>
              <a:rPr lang="ru-RU" sz="2400" b="1" dirty="0"/>
              <a:t>Сожаление </a:t>
            </a:r>
          </a:p>
          <a:p>
            <a:pPr algn="ctr"/>
            <a:r>
              <a:rPr lang="ru-RU" sz="2400" b="1" dirty="0"/>
              <a:t>Разочарование </a:t>
            </a:r>
          </a:p>
          <a:p>
            <a:pPr algn="ctr"/>
            <a:r>
              <a:rPr lang="ru-RU" sz="2400" b="1" dirty="0"/>
              <a:t>Негодование</a:t>
            </a:r>
          </a:p>
          <a:p>
            <a:pPr algn="ctr"/>
            <a:r>
              <a:rPr lang="ru-RU" sz="2400" b="1" dirty="0"/>
              <a:t>Возмущение </a:t>
            </a:r>
          </a:p>
          <a:p>
            <a:pPr algn="ctr"/>
            <a:r>
              <a:rPr lang="ru-RU" sz="2400" b="1" dirty="0"/>
              <a:t>Сострадание </a:t>
            </a:r>
          </a:p>
          <a:p>
            <a:pPr algn="ctr"/>
            <a:r>
              <a:rPr lang="ru-RU" sz="2400" b="1" dirty="0"/>
              <a:t>Надежда</a:t>
            </a:r>
          </a:p>
          <a:p>
            <a:pPr algn="ctr"/>
            <a:r>
              <a:rPr lang="ru-RU" sz="2400" b="1" dirty="0"/>
              <a:t>Радость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404664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b="1" dirty="0" smtClean="0">
                <a:solidFill>
                  <a:srgbClr val="C00000"/>
                </a:solidFill>
              </a:rPr>
              <a:t>Какие чувства вы  испытали к Алеше по мере </a:t>
            </a:r>
          </a:p>
          <a:p>
            <a:pPr marL="342900" indent="-342900"/>
            <a:r>
              <a:rPr lang="ru-RU" b="1" dirty="0" smtClean="0">
                <a:solidFill>
                  <a:srgbClr val="C00000"/>
                </a:solidFill>
              </a:rPr>
              <a:t>прочтения сказки? Давайте проследим, как меняется наше </a:t>
            </a:r>
          </a:p>
          <a:p>
            <a:pPr marL="342900" indent="-342900"/>
            <a:r>
              <a:rPr lang="ru-RU" b="1" dirty="0" smtClean="0">
                <a:solidFill>
                  <a:srgbClr val="C00000"/>
                </a:solidFill>
              </a:rPr>
              <a:t>отношение к главному герою по мере развития действия сказки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Нравственные уроки сказки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Надо жить честно, быть скромным, уважать других людей</a:t>
            </a:r>
          </a:p>
          <a:p>
            <a:r>
              <a:rPr lang="ru-RU" dirty="0" smtClean="0"/>
              <a:t>Слушать внутренний голос совести</a:t>
            </a:r>
          </a:p>
          <a:p>
            <a:r>
              <a:rPr lang="ru-RU" dirty="0" smtClean="0"/>
              <a:t>Быть требовательным к себе</a:t>
            </a:r>
          </a:p>
          <a:p>
            <a:r>
              <a:rPr lang="ru-RU" dirty="0" smtClean="0"/>
              <a:t>Преодолевать в себе эгоизм, лень, себялюбие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268538" y="768350"/>
            <a:ext cx="4706937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bIns="0" anchor="ctr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Литературная викторина </a:t>
            </a:r>
          </a:p>
          <a:p>
            <a:pPr eaLnBrk="0" hangingPunct="0"/>
            <a:endParaRPr lang="ru-RU" sz="2800" b="1" dirty="0">
              <a:latin typeface="Georgia" pitchFamily="18" charset="0"/>
            </a:endParaRPr>
          </a:p>
          <a:p>
            <a:pPr eaLnBrk="0" hangingPunct="0"/>
            <a:endParaRPr lang="ru-RU" sz="2800" b="1" dirty="0">
              <a:latin typeface="Georgia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187450" y="1700213"/>
            <a:ext cx="7488238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ts val="1500"/>
              </a:spcBef>
              <a:buFontTx/>
              <a:buAutoNum type="arabicPeriod"/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Назовите настоящие имя и</a:t>
            </a:r>
          </a:p>
          <a:p>
            <a:pPr marL="342900" indent="-342900" algn="ctr">
              <a:spcBef>
                <a:spcPts val="15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фамилию Антония Погорельского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843213" y="5445125"/>
            <a:ext cx="4437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i="1"/>
              <a:t>АЛЕКСЕЙ АЛЕКСЕЕВИЧ ПЕРОВСКИЙ</a:t>
            </a:r>
          </a:p>
          <a:p>
            <a: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836613"/>
            <a:ext cx="5473700" cy="3770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795963" y="1052513"/>
            <a:ext cx="28797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600"/>
              </a:spcBef>
              <a:buSzPct val="100000"/>
              <a:defRPr/>
            </a:pPr>
            <a:r>
              <a:rPr lang="ru-RU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Какие достопримечательности Петербурга упоминаются в начале повести Антония Погорельского «Чёрная курица, или подземные жители»?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476375" y="4941888"/>
            <a:ext cx="2847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SzPct val="100000"/>
              <a:defRPr/>
            </a:pPr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Исаакиевская площадь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843213" y="5445125"/>
            <a:ext cx="2189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Монумент Петра 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</a:p>
          <a:p>
            <a: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>
              <a:latin typeface="Georgia" pitchFamily="18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011863" y="4941888"/>
            <a:ext cx="2117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Адмиралтейство</a:t>
            </a:r>
          </a:p>
          <a:p>
            <a: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003800" y="5876925"/>
            <a:ext cx="3106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SzPct val="100000"/>
              <a:defRPr/>
            </a:pP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Конногвардейский манеж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042988" y="1052513"/>
            <a:ext cx="73453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Что было единственным утешением Алёши в воскресные и праздничные дни? </a:t>
            </a:r>
            <a:b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563938" y="2492375"/>
            <a:ext cx="43926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Чтение книг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539750" y="1844675"/>
            <a:ext cx="2879725" cy="4452938"/>
            <a:chOff x="360" y="450"/>
            <a:chExt cx="2232" cy="3531"/>
          </a:xfrm>
        </p:grpSpPr>
        <p:pic>
          <p:nvPicPr>
            <p:cNvPr id="21508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0" y="450"/>
              <a:ext cx="2232" cy="35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1509" name="Text Box 6"/>
            <p:cNvSpPr txBox="1">
              <a:spLocks noChangeArrowheads="1"/>
            </p:cNvSpPr>
            <p:nvPr/>
          </p:nvSpPr>
          <p:spPr bwMode="auto">
            <a:xfrm>
              <a:off x="360" y="450"/>
              <a:ext cx="2232" cy="35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6600" y="4221163"/>
            <a:ext cx="2951163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Дата написания </a:t>
            </a:r>
            <a:r>
              <a:rPr lang="ru-RU" sz="2400" b="1" dirty="0">
                <a:latin typeface="+mn-lt"/>
                <a:cs typeface="+mn-cs"/>
              </a:rPr>
              <a:t>—</a:t>
            </a:r>
            <a:r>
              <a:rPr lang="ru-RU" sz="2400" b="1" dirty="0">
                <a:latin typeface="+mj-lt"/>
                <a:cs typeface="+mn-cs"/>
              </a:rPr>
              <a:t> 1829 год</a:t>
            </a:r>
          </a:p>
        </p:txBody>
      </p:sp>
      <p:pic>
        <p:nvPicPr>
          <p:cNvPr id="6" name="Рисунок 5" descr="1261260661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213" y="260350"/>
            <a:ext cx="2879725" cy="3514725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pic>
        <p:nvPicPr>
          <p:cNvPr id="7" name="Рисунок 6" descr="1129335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588" y="3789363"/>
            <a:ext cx="1800225" cy="2327275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pic>
        <p:nvPicPr>
          <p:cNvPr id="8" name="Рисунок 7" descr="32152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549275"/>
            <a:ext cx="2130425" cy="2735263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pic>
        <p:nvPicPr>
          <p:cNvPr id="9" name="Рисунок 8" descr="46012503537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0113" y="4581525"/>
            <a:ext cx="1800225" cy="1789113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427538" y="981075"/>
            <a:ext cx="417671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Назовите имя кухарки, </a:t>
            </a:r>
          </a:p>
          <a:p>
            <a:pPr>
              <a:defRPr/>
            </a:pPr>
            <a:r>
              <a:rPr lang="ru-RU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которая должна была погубить Чернушку</a:t>
            </a:r>
          </a:p>
        </p:txBody>
      </p:sp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755650" y="692150"/>
            <a:ext cx="3570288" cy="5564188"/>
            <a:chOff x="495" y="450"/>
            <a:chExt cx="2249" cy="3505"/>
          </a:xfrm>
        </p:grpSpPr>
        <p:pic>
          <p:nvPicPr>
            <p:cNvPr id="22532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" y="450"/>
              <a:ext cx="2249" cy="35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2533" name="Text Box 8"/>
            <p:cNvSpPr txBox="1">
              <a:spLocks noChangeArrowheads="1"/>
            </p:cNvSpPr>
            <p:nvPr/>
          </p:nvSpPr>
          <p:spPr bwMode="auto">
            <a:xfrm>
              <a:off x="495" y="450"/>
              <a:ext cx="2249" cy="35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500563" y="2786063"/>
            <a:ext cx="4429125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66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Тринушка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779838" y="1125538"/>
            <a:ext cx="4537075" cy="3748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Как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назывались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спальные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комнаты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для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мальчиков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в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XIX 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веке</a:t>
            </a:r>
            <a:r>
              <a:rPr lang="ru-RU" sz="48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?</a:t>
            </a:r>
            <a: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b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916238" y="5157788"/>
            <a:ext cx="5786437" cy="1000125"/>
          </a:xfrm>
          <a:prstGeom prst="rect">
            <a:avLst/>
          </a:prstGeom>
          <a:solidFill>
            <a:srgbClr val="FFFFFF"/>
          </a:solidFill>
          <a:ln w="25560">
            <a:solidFill>
              <a:srgbClr val="F79646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/>
            <a:r>
              <a:rPr lang="ru-RU" sz="6600" b="1" i="1">
                <a:solidFill>
                  <a:schemeClr val="accent1"/>
                </a:solidFill>
              </a:rPr>
              <a:t>Дортуары</a:t>
            </a:r>
            <a:endParaRPr lang="ru-RU">
              <a:solidFill>
                <a:schemeClr val="accent1"/>
              </a:solidFill>
            </a:endParaRPr>
          </a:p>
        </p:txBody>
      </p:sp>
      <p:pic>
        <p:nvPicPr>
          <p:cNvPr id="17412" name="Picture 4" descr="0_9e706_4845bc3e_XX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56000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635375" y="836613"/>
            <a:ext cx="46831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5. Во время праздничного обеда в честь директора на десерт было подано много вкусных блюд, в том числе бергамоты. Что это такое? </a:t>
            </a:r>
            <a:b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3571875" cy="5594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779838" y="4724400"/>
            <a:ext cx="4572000" cy="714375"/>
          </a:xfrm>
          <a:prstGeom prst="rect">
            <a:avLst/>
          </a:prstGeom>
          <a:solidFill>
            <a:srgbClr val="FFFFFF"/>
          </a:solidFill>
          <a:ln w="25560">
            <a:solidFill>
              <a:srgbClr val="F79646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defTabSz="449263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800" b="1" i="1">
                <a:solidFill>
                  <a:srgbClr val="FF1A1A"/>
                </a:solidFill>
                <a:latin typeface="Calibri" pitchFamily="34" charset="0"/>
              </a:rPr>
              <a:t>Сорт груш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859338" y="1700213"/>
            <a:ext cx="32400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6. Почему первая попытка Алёши попасть в подземное королевство закончилась неудачно?</a:t>
            </a:r>
            <a:r>
              <a:rPr lang="ru-RU" b="1">
                <a:solidFill>
                  <a:schemeClr val="tx2"/>
                </a:solidFill>
              </a:rPr>
              <a:t> </a:t>
            </a:r>
          </a:p>
        </p:txBody>
      </p:sp>
      <p:grpSp>
        <p:nvGrpSpPr>
          <p:cNvPr id="26627" name="Group 3"/>
          <p:cNvGrpSpPr>
            <a:grpSpLocks/>
          </p:cNvGrpSpPr>
          <p:nvPr/>
        </p:nvGrpSpPr>
        <p:grpSpPr bwMode="auto">
          <a:xfrm>
            <a:off x="395288" y="836613"/>
            <a:ext cx="4098925" cy="5356225"/>
            <a:chOff x="270" y="540"/>
            <a:chExt cx="2582" cy="3374"/>
          </a:xfrm>
        </p:grpSpPr>
        <p:pic>
          <p:nvPicPr>
            <p:cNvPr id="2560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0" y="540"/>
              <a:ext cx="2582" cy="33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270" y="540"/>
              <a:ext cx="2582" cy="33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572000" y="5013325"/>
            <a:ext cx="41608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Алёша разбудил рыцарей</a:t>
            </a:r>
          </a:p>
          <a:p>
            <a: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787900" y="692150"/>
            <a:ext cx="39751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7. «Тут она закудахтала странным голосом, и вдруг, откуда ни возьмись, появились маленькие свечи в серебряных шандалах…» Что такое «шандалы»? </a:t>
            </a:r>
            <a:br>
              <a:rPr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539750" y="692150"/>
            <a:ext cx="4194175" cy="5570538"/>
            <a:chOff x="327" y="450"/>
            <a:chExt cx="2642" cy="3509"/>
          </a:xfrm>
        </p:grpSpPr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7" y="450"/>
              <a:ext cx="2642" cy="350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327" y="450"/>
              <a:ext cx="2642" cy="350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714875" y="4508500"/>
            <a:ext cx="4429125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YaHei" pitchFamily="34" charset="-122"/>
              </a:rPr>
              <a:t>Подсвечники</a:t>
            </a: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003800" y="928688"/>
            <a:ext cx="35115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8. Какие животные находились в королевском зверинце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r>
              <a:rPr lang="ru-RU" sz="2400"/>
              <a:t> </a:t>
            </a:r>
          </a:p>
        </p:txBody>
      </p:sp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539750" y="692150"/>
            <a:ext cx="3713163" cy="5649913"/>
            <a:chOff x="360" y="450"/>
            <a:chExt cx="2339" cy="3559"/>
          </a:xfrm>
        </p:grpSpPr>
        <p:pic>
          <p:nvPicPr>
            <p:cNvPr id="276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0" y="450"/>
              <a:ext cx="2339" cy="3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360" y="450"/>
              <a:ext cx="2339" cy="3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427538" y="4730750"/>
            <a:ext cx="43783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Большие крысы, кроты, </a:t>
            </a:r>
          </a:p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хорьки</a:t>
            </a:r>
          </a:p>
          <a:p>
            <a: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80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572000" y="908050"/>
            <a:ext cx="396081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9. Чем были усыпаны дорожки в подземном королевстве? </a:t>
            </a:r>
            <a:b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57188" y="3929063"/>
            <a:ext cx="8358187" cy="1857375"/>
          </a:xfrm>
          <a:prstGeom prst="rect">
            <a:avLst/>
          </a:prstGeom>
          <a:solidFill>
            <a:srgbClr val="FFFFFF"/>
          </a:solidFill>
          <a:ln w="25560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Разные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камни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: 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брильянты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, 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яхонты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, 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изумруды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аметисты</a:t>
            </a:r>
            <a: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ru-RU" sz="36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924300" y="836613"/>
            <a:ext cx="48037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449263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9. «Деревья также показались Алёше отменно красивыми, хотя притом очень странными. Они были разного цвета: красные, зелёные, коричневые, белые, голубые и лиловые. Когда посмотрел он на них со вниманием, то увидел, что это…»</a:t>
            </a:r>
            <a:r>
              <a:rPr lang="ru-RU" sz="2400"/>
              <a:t> 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785813" y="4929188"/>
            <a:ext cx="7858125" cy="1357312"/>
          </a:xfrm>
          <a:prstGeom prst="rect">
            <a:avLst/>
          </a:prstGeom>
          <a:solidFill>
            <a:srgbClr val="FFFFFF"/>
          </a:solidFill>
          <a:ln w="25560">
            <a:solidFill>
              <a:srgbClr val="F79646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был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разного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рода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мох</a:t>
            </a:r>
            <a: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ru-RU" sz="4000" b="1" i="1">
                <a:solidFill>
                  <a:srgbClr val="FF1A1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ru-RU"/>
          </a:p>
        </p:txBody>
      </p:sp>
      <p:pic>
        <p:nvPicPr>
          <p:cNvPr id="32772" name="Picture 4" descr="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3924300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539750" y="2106613"/>
            <a:ext cx="80645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/>
              <a:t>Мудрость Черной курицы, т. е. министра, в том, что он умеет быть благодарным и прощать, и это для Алеши оказывается самым сильным и мудрым уроком. А смысл сказки в том, что все в жизни достается только собственным трудом, тогда это ценится, приносит радость и счастье человеку.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Домашнее задание</a:t>
            </a:r>
            <a:endParaRPr lang="ru-RU" i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Согласны ли вы с утверждениями:</a:t>
            </a:r>
          </a:p>
          <a:p>
            <a:r>
              <a:rPr lang="ru-RU" dirty="0" smtClean="0"/>
              <a:t>У всех людей есть совесть</a:t>
            </a:r>
          </a:p>
          <a:p>
            <a:r>
              <a:rPr lang="ru-RU" dirty="0" smtClean="0"/>
              <a:t>Голос совести можно услышать только после плохого поступка</a:t>
            </a:r>
          </a:p>
          <a:p>
            <a:r>
              <a:rPr lang="ru-RU" dirty="0" smtClean="0"/>
              <a:t>Плохих людей (преступников) совесть не мучает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1547813" y="5661025"/>
            <a:ext cx="4745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000" b="1"/>
              <a:t>Перед нами волшебная сказка. </a:t>
            </a:r>
          </a:p>
          <a:p>
            <a:pPr algn="just"/>
            <a:r>
              <a:rPr lang="ru-RU" sz="2000" b="1"/>
              <a:t>Давайте начнем читать ее вместе.</a:t>
            </a:r>
          </a:p>
        </p:txBody>
      </p:sp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 cstate="print"/>
          <a:srcRect t="9363"/>
          <a:stretch>
            <a:fillRect/>
          </a:stretch>
        </p:blipFill>
        <p:spPr bwMode="auto">
          <a:xfrm>
            <a:off x="2339752" y="548680"/>
            <a:ext cx="4148138" cy="680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088" y="1125538"/>
            <a:ext cx="7334250" cy="4162425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ist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0" y="333375"/>
            <a:ext cx="7143750" cy="4895850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268538" y="5373688"/>
            <a:ext cx="48244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Исаакиевский мост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088" y="476250"/>
            <a:ext cx="7489825" cy="4752975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276600" y="5373688"/>
            <a:ext cx="48244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Памятник Петру </a:t>
            </a:r>
            <a:r>
              <a:rPr lang="en-US" sz="2400" b="1" dirty="0">
                <a:latin typeface="+mj-lt"/>
                <a:cs typeface="+mn-cs"/>
              </a:rPr>
              <a:t>I</a:t>
            </a:r>
            <a:endParaRPr lang="ru-RU" sz="2400" b="1" dirty="0">
              <a:latin typeface="+mj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ist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0" y="549275"/>
            <a:ext cx="7143750" cy="4838700"/>
          </a:xfrm>
          <a:prstGeom prst="rect">
            <a:avLst/>
          </a:prstGeom>
          <a:ln>
            <a:solidFill>
              <a:schemeClr val="bg2">
                <a:lumMod val="95000"/>
                <a:lumOff val="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916238" y="5589588"/>
            <a:ext cx="33845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Адмиралтейство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endParaRPr lang="ru-RU"/>
          </a:p>
        </p:txBody>
      </p:sp>
      <p:pic>
        <p:nvPicPr>
          <p:cNvPr id="11267" name="Содержимое 5" descr="ПетербургЗима_Вечер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333375"/>
            <a:ext cx="8713787" cy="5616575"/>
          </a:xfrm>
        </p:spPr>
      </p:pic>
      <p:sp>
        <p:nvSpPr>
          <p:cNvPr id="4" name="Дата 3"/>
          <p:cNvSpPr txBox="1">
            <a:spLocks noGrp="1"/>
          </p:cNvSpPr>
          <p:nvPr/>
        </p:nvSpPr>
        <p:spPr>
          <a:xfrm>
            <a:off x="500063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CEF3E3EC-838C-4A64-AA22-BC34ACD15591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30.11.2015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8580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62FBAFA-BCBA-47CE-B7A3-87EA916D6D15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8" name="Рисунок 7" descr="Карета_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976563" y="4286250"/>
            <a:ext cx="304800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ета_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3716338"/>
            <a:ext cx="18351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73821E-6 L -0.77552 0.2284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872</Words>
  <Application>Microsoft Office PowerPoint</Application>
  <PresentationFormat>Экран (4:3)</PresentationFormat>
  <Paragraphs>153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Словарная работа</vt:lpstr>
      <vt:lpstr>Тест на знание текста</vt:lpstr>
      <vt:lpstr>Тест на знание текста</vt:lpstr>
      <vt:lpstr>Тест на знание текста</vt:lpstr>
      <vt:lpstr>Слайд 17</vt:lpstr>
      <vt:lpstr>Нравственные уроки жизни. Анализ сказки А. Погорельского  «Чёрная курица, или Подземные жители»</vt:lpstr>
      <vt:lpstr>Слайд 19</vt:lpstr>
      <vt:lpstr>Слайд 20</vt:lpstr>
      <vt:lpstr>Качества Алеши</vt:lpstr>
      <vt:lpstr>Характер Алеши</vt:lpstr>
      <vt:lpstr>Слайд 23</vt:lpstr>
      <vt:lpstr>Найти в тексте слова, помогающие нам назвать, оценить, понять человека и его поступки</vt:lpstr>
      <vt:lpstr>Слайд 25</vt:lpstr>
      <vt:lpstr>Нравственные уроки сказки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29</cp:revision>
  <dcterms:created xsi:type="dcterms:W3CDTF">2013-08-20T22:02:58Z</dcterms:created>
  <dcterms:modified xsi:type="dcterms:W3CDTF">2015-11-30T09:36:56Z</dcterms:modified>
</cp:coreProperties>
</file>